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autoTitleDeleted val="1"/>
    <c:plotArea>
      <c:layout>
        <c:manualLayout>
          <c:layoutTarget val="inner"/>
          <c:xMode val="edge"/>
          <c:yMode val="edge"/>
          <c:x val="4.8468419658551934E-2"/>
          <c:y val="1.4771994442776699E-2"/>
          <c:w val="0.95153158034144758"/>
          <c:h val="0.81884265241704668"/>
        </c:manualLayout>
      </c:layout>
      <c:barChart>
        <c:barDir val="col"/>
        <c:grouping val="clustered"/>
        <c:ser>
          <c:idx val="0"/>
          <c:order val="0"/>
          <c:tx>
            <c:strRef>
              <c:f>Sheet2!$C$3</c:f>
              <c:strCache>
                <c:ptCount val="1"/>
                <c:pt idx="0">
                  <c:v>Բյուջեի Եկամուտներ %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trendline>
            <c:trendlineType val="movingAvg"/>
            <c:period val="2"/>
          </c:trendline>
          <c:cat>
            <c:numRef>
              <c:f>Sheet2!$B$4:$B$12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Sheet2!$C$4:$C$12</c:f>
              <c:numCache>
                <c:formatCode>General</c:formatCode>
                <c:ptCount val="9"/>
                <c:pt idx="0">
                  <c:v>100</c:v>
                </c:pt>
                <c:pt idx="1">
                  <c:v>83.19</c:v>
                </c:pt>
                <c:pt idx="2">
                  <c:v>84.7</c:v>
                </c:pt>
                <c:pt idx="3">
                  <c:v>91.5</c:v>
                </c:pt>
                <c:pt idx="4">
                  <c:v>94.6</c:v>
                </c:pt>
                <c:pt idx="5">
                  <c:v>105.7</c:v>
                </c:pt>
                <c:pt idx="6">
                  <c:v>115.2</c:v>
                </c:pt>
                <c:pt idx="7">
                  <c:v>118.7</c:v>
                </c:pt>
                <c:pt idx="8">
                  <c:v>117.9</c:v>
                </c:pt>
              </c:numCache>
            </c:numRef>
          </c:val>
        </c:ser>
        <c:ser>
          <c:idx val="1"/>
          <c:order val="1"/>
          <c:tx>
            <c:strRef>
              <c:f>Sheet2!$D$3</c:f>
              <c:strCache>
                <c:ptCount val="1"/>
              </c:strCache>
            </c:strRef>
          </c:tx>
          <c:cat>
            <c:numRef>
              <c:f>Sheet2!$B$4:$B$12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Sheet2!$D$4:$D$12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Sheet2!$E$3</c:f>
              <c:strCache>
                <c:ptCount val="1"/>
                <c:pt idx="0">
                  <c:v>2008=100%</c:v>
                </c:pt>
              </c:strCache>
            </c:strRef>
          </c:tx>
          <c:cat>
            <c:numRef>
              <c:f>Sheet2!$B$4:$B$12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Sheet2!$E$4:$E$12</c:f>
              <c:numCache>
                <c:formatCode>General</c:formatCode>
                <c:ptCount val="9"/>
              </c:numCache>
            </c:numRef>
          </c:val>
        </c:ser>
        <c:gapWidth val="75"/>
        <c:overlap val="-25"/>
        <c:axId val="63789696"/>
        <c:axId val="63795584"/>
      </c:barChart>
      <c:catAx>
        <c:axId val="63789696"/>
        <c:scaling>
          <c:orientation val="minMax"/>
        </c:scaling>
        <c:axPos val="b"/>
        <c:numFmt formatCode="General" sourceLinked="1"/>
        <c:majorTickMark val="none"/>
        <c:tickLblPos val="nextTo"/>
        <c:crossAx val="63795584"/>
        <c:crosses val="autoZero"/>
        <c:auto val="1"/>
        <c:lblAlgn val="ctr"/>
        <c:lblOffset val="100"/>
      </c:catAx>
      <c:valAx>
        <c:axId val="6379558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3789696"/>
        <c:crosses val="autoZero"/>
        <c:crossBetween val="between"/>
      </c:valAx>
      <c:spPr>
        <a:solidFill>
          <a:srgbClr val="FFC000"/>
        </a:solidFill>
        <a:ln>
          <a:solidFill>
            <a:srgbClr val="FFC000">
              <a:alpha val="0"/>
            </a:srgbClr>
          </a:solidFill>
        </a:ln>
      </c:spPr>
    </c:plotArea>
    <c:legend>
      <c:legendPos val="b"/>
      <c:legendEntry>
        <c:idx val="3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23689602446483179"/>
          <c:y val="0.89450682070672338"/>
          <c:w val="0.54149847094801229"/>
          <c:h val="9.0078924222551107E-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effectLst>
      <a:outerShdw dir="21540000" algn="ctr" rotWithShape="0">
        <a:srgbClr val="92D050"/>
      </a:outerShdw>
    </a:effectLst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3571428571428555E-2"/>
          <c:y val="4.4444444444444502E-2"/>
          <c:w val="0.91785714285714259"/>
          <c:h val="0.59629629629629632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Промышленностъ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Sheet1!$B$2:$B$6</c:f>
              <c:numCache>
                <c:formatCode>0.0</c:formatCode>
                <c:ptCount val="5"/>
                <c:pt idx="0">
                  <c:v>1.0874594276847167</c:v>
                </c:pt>
                <c:pt idx="1">
                  <c:v>1.0160764408811462</c:v>
                </c:pt>
                <c:pt idx="2">
                  <c:v>-0.11998757934728073</c:v>
                </c:pt>
                <c:pt idx="3">
                  <c:v>0.66914673131250446</c:v>
                </c:pt>
                <c:pt idx="4">
                  <c:v>0.60748410275070552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С/Х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Sheet1!$C$2:$C$6</c:f>
              <c:numCache>
                <c:formatCode>0.0</c:formatCode>
                <c:ptCount val="5"/>
                <c:pt idx="0">
                  <c:v>1.930908084012644</c:v>
                </c:pt>
                <c:pt idx="1">
                  <c:v>1.3598157067198942</c:v>
                </c:pt>
                <c:pt idx="2">
                  <c:v>1.4455581657033247</c:v>
                </c:pt>
                <c:pt idx="3">
                  <c:v>1.7570855079226075</c:v>
                </c:pt>
                <c:pt idx="4">
                  <c:v>0.73648850547237288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Строительство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Sheet1!$D$2:$D$6</c:f>
              <c:numCache>
                <c:formatCode>0.0</c:formatCode>
                <c:ptCount val="5"/>
                <c:pt idx="0">
                  <c:v>0.6239356755163441</c:v>
                </c:pt>
                <c:pt idx="1">
                  <c:v>-0.86407456485299794</c:v>
                </c:pt>
                <c:pt idx="2">
                  <c:v>-0.48417804556999405</c:v>
                </c:pt>
                <c:pt idx="3">
                  <c:v>9.163841113819976E-2</c:v>
                </c:pt>
                <c:pt idx="4">
                  <c:v>9.3583534015843406E-2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Услуги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Sheet1!$E$2:$E$6</c:f>
              <c:numCache>
                <c:formatCode>0.0</c:formatCode>
                <c:ptCount val="5"/>
                <c:pt idx="0">
                  <c:v>2.4362648101656146</c:v>
                </c:pt>
                <c:pt idx="1">
                  <c:v>1.3567616528970508</c:v>
                </c:pt>
                <c:pt idx="2">
                  <c:v>2.4947613267445048</c:v>
                </c:pt>
                <c:pt idx="3">
                  <c:v>0.26931766860531187</c:v>
                </c:pt>
                <c:pt idx="4">
                  <c:v>0.60503881229632861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Чистые непрямые налоги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Sheet1!$F$2:$F$6</c:f>
              <c:numCache>
                <c:formatCode>0.0</c:formatCode>
                <c:ptCount val="5"/>
                <c:pt idx="0">
                  <c:v>1.0804829005478542</c:v>
                </c:pt>
                <c:pt idx="1">
                  <c:v>0.38916567960725529</c:v>
                </c:pt>
                <c:pt idx="2">
                  <c:v>0.20415800359211939</c:v>
                </c:pt>
                <c:pt idx="3">
                  <c:v>-0.30308466364468473</c:v>
                </c:pt>
                <c:pt idx="4">
                  <c:v>0.15121838317556097</c:v>
                </c:pt>
              </c:numCache>
            </c:numRef>
          </c:val>
        </c:ser>
        <c:overlap val="100"/>
        <c:axId val="89399680"/>
        <c:axId val="89401216"/>
      </c:barChart>
      <c:lineChart>
        <c:grouping val="standard"/>
        <c:ser>
          <c:idx val="5"/>
          <c:order val="5"/>
          <c:tx>
            <c:strRef>
              <c:f>Sheet1!$G$1</c:f>
              <c:strCache>
                <c:ptCount val="1"/>
                <c:pt idx="0">
                  <c:v>ВВП</c:v>
                </c:pt>
              </c:strCache>
            </c:strRef>
          </c:tx>
          <c:dLbls>
            <c:txPr>
              <a:bodyPr/>
              <a:lstStyle/>
              <a:p>
                <a:pPr>
                  <a:defRPr lang="ru-RU" sz="1400"/>
                </a:pPr>
                <a:endParaRPr lang="en-US"/>
              </a:p>
            </c:txPr>
            <c:dLblPos val="t"/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Sheet1!$G$2:$G$6</c:f>
              <c:numCache>
                <c:formatCode>0.0</c:formatCode>
                <c:ptCount val="5"/>
                <c:pt idx="0">
                  <c:v>7.1590508979271741</c:v>
                </c:pt>
                <c:pt idx="1">
                  <c:v>3.2577449152523488</c:v>
                </c:pt>
                <c:pt idx="2">
                  <c:v>3.5403118711226753</c:v>
                </c:pt>
                <c:pt idx="3">
                  <c:v>2.4841036553339393</c:v>
                </c:pt>
                <c:pt idx="4">
                  <c:v>2.1938133377108109</c:v>
                </c:pt>
              </c:numCache>
            </c:numRef>
          </c:val>
        </c:ser>
        <c:marker val="1"/>
        <c:axId val="89399680"/>
        <c:axId val="89401216"/>
      </c:lineChart>
      <c:catAx>
        <c:axId val="893996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89401216"/>
        <c:crosses val="autoZero"/>
        <c:auto val="1"/>
        <c:lblAlgn val="ctr"/>
        <c:lblOffset val="100"/>
      </c:catAx>
      <c:valAx>
        <c:axId val="8940121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89399680"/>
        <c:crosses val="autoZero"/>
        <c:crossBetween val="between"/>
      </c:valAx>
      <c:spPr>
        <a:solidFill>
          <a:srgbClr val="FFC000"/>
        </a:solidFill>
      </c:spPr>
    </c:plotArea>
    <c:legend>
      <c:legendPos val="r"/>
      <c:layout>
        <c:manualLayout>
          <c:xMode val="edge"/>
          <c:yMode val="edge"/>
          <c:x val="0.15892857142857142"/>
          <c:y val="0.69629629629629664"/>
          <c:w val="0.67678571428571566"/>
          <c:h val="0.27407407407407453"/>
        </c:manualLayout>
      </c:layout>
      <c:txPr>
        <a:bodyPr/>
        <a:lstStyle/>
        <a:p>
          <a:pPr>
            <a:defRPr lang="ru-RU">
              <a:latin typeface="GHEA Grapalat" pitchFamily="50" charset="0"/>
            </a:defRPr>
          </a:pPr>
          <a:endParaRPr lang="en-US"/>
        </a:p>
      </c:tx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sideWall>
      <c:spPr>
        <a:solidFill>
          <a:srgbClr val="FFFF00"/>
        </a:solidFill>
      </c:spPr>
    </c:sideWall>
    <c:backWall>
      <c:spPr>
        <a:solidFill>
          <a:srgbClr val="FFFF00"/>
        </a:solidFill>
      </c:spPr>
    </c:backWall>
    <c:plotArea>
      <c:layout>
        <c:manualLayout>
          <c:layoutTarget val="inner"/>
          <c:xMode val="edge"/>
          <c:yMode val="edge"/>
          <c:x val="6.9733244978041606E-2"/>
          <c:y val="0.11965787644100979"/>
          <c:w val="0.77114550037681251"/>
          <c:h val="0.79404959390343355"/>
        </c:manualLayout>
      </c:layout>
      <c:bar3DChart>
        <c:barDir val="col"/>
        <c:grouping val="stacked"/>
        <c:ser>
          <c:idx val="0"/>
          <c:order val="0"/>
          <c:tx>
            <c:strRef>
              <c:f>Sheet3!$B$1</c:f>
              <c:strCache>
                <c:ptCount val="1"/>
                <c:pt idx="0">
                  <c:v>ՀՀ Պետական Պարտք մլն.ԱՄՆ դոլ.</c:v>
                </c:pt>
              </c:strCache>
            </c:strRef>
          </c:tx>
          <c:dLbls>
            <c:dLbl>
              <c:idx val="8"/>
              <c:layout>
                <c:manualLayout>
                  <c:x val="-5.5555555555555558E-3"/>
                  <c:y val="-9.259259259259335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Sheet3!$A$2:$A$10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Sheet3!$B$2:$B$10</c:f>
              <c:numCache>
                <c:formatCode>General</c:formatCode>
                <c:ptCount val="9"/>
                <c:pt idx="0">
                  <c:v>1577</c:v>
                </c:pt>
                <c:pt idx="1">
                  <c:v>2967</c:v>
                </c:pt>
                <c:pt idx="2">
                  <c:v>3299</c:v>
                </c:pt>
                <c:pt idx="3">
                  <c:v>3568</c:v>
                </c:pt>
                <c:pt idx="4">
                  <c:v>3738</c:v>
                </c:pt>
                <c:pt idx="5">
                  <c:v>3899</c:v>
                </c:pt>
                <c:pt idx="6">
                  <c:v>4442</c:v>
                </c:pt>
                <c:pt idx="7">
                  <c:v>5122</c:v>
                </c:pt>
                <c:pt idx="8">
                  <c:v>5565</c:v>
                </c:pt>
              </c:numCache>
            </c:numRef>
          </c:val>
        </c:ser>
        <c:shape val="cylinder"/>
        <c:axId val="63903232"/>
        <c:axId val="63904768"/>
        <c:axId val="0"/>
      </c:bar3DChart>
      <c:catAx>
        <c:axId val="639032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3904768"/>
        <c:crosses val="autoZero"/>
        <c:auto val="1"/>
        <c:lblAlgn val="ctr"/>
        <c:lblOffset val="100"/>
      </c:catAx>
      <c:valAx>
        <c:axId val="639047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3903232"/>
        <c:crosses val="autoZero"/>
        <c:crossBetween val="between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077695149217491E-2"/>
          <c:y val="3.0866359269839376E-2"/>
          <c:w val="0.78716693399435966"/>
          <c:h val="0.88069213115529221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ՀՆԱ-$ դոլար</c:v>
                </c:pt>
              </c:strCache>
            </c:strRef>
          </c:tx>
          <c:dLbls>
            <c:spPr>
              <a:noFill/>
            </c:spPr>
            <c:txPr>
              <a:bodyPr/>
              <a:lstStyle/>
              <a:p>
                <a:pPr>
                  <a:defRPr sz="12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11662</c:v>
                </c:pt>
                <c:pt idx="1">
                  <c:v>8648</c:v>
                </c:pt>
                <c:pt idx="2">
                  <c:v>9260</c:v>
                </c:pt>
                <c:pt idx="3">
                  <c:v>10142</c:v>
                </c:pt>
                <c:pt idx="4">
                  <c:v>9950</c:v>
                </c:pt>
                <c:pt idx="5">
                  <c:v>10432</c:v>
                </c:pt>
                <c:pt idx="6">
                  <c:v>11642</c:v>
                </c:pt>
                <c:pt idx="7">
                  <c:v>10829</c:v>
                </c:pt>
                <c:pt idx="8">
                  <c:v>11292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cat>
            <c:numRef>
              <c:f>Sheet1!$A$2:$A$10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</c:ser>
        <c:overlap val="100"/>
        <c:axId val="64369024"/>
        <c:axId val="64370560"/>
      </c:barChart>
      <c:catAx>
        <c:axId val="64369024"/>
        <c:scaling>
          <c:orientation val="minMax"/>
        </c:scaling>
        <c:axPos val="b"/>
        <c:numFmt formatCode="General" sourceLinked="1"/>
        <c:tickLblPos val="nextTo"/>
        <c:crossAx val="64370560"/>
        <c:crosses val="autoZero"/>
        <c:auto val="1"/>
        <c:lblAlgn val="ctr"/>
        <c:lblOffset val="100"/>
      </c:catAx>
      <c:valAx>
        <c:axId val="64370560"/>
        <c:scaling>
          <c:orientation val="minMax"/>
        </c:scaling>
        <c:axPos val="l"/>
        <c:majorGridlines/>
        <c:numFmt formatCode="General" sourceLinked="1"/>
        <c:tickLblPos val="nextTo"/>
        <c:crossAx val="64369024"/>
        <c:crosses val="autoZero"/>
        <c:crossBetween val="between"/>
      </c:valAx>
      <c:spPr>
        <a:gradFill>
          <a:gsLst>
            <a:gs pos="0">
              <a:srgbClr val="009999">
                <a:tint val="66000"/>
                <a:satMod val="160000"/>
              </a:srgbClr>
            </a:gs>
            <a:gs pos="50000">
              <a:srgbClr val="009999">
                <a:tint val="44500"/>
                <a:satMod val="160000"/>
              </a:srgbClr>
            </a:gs>
            <a:gs pos="100000">
              <a:srgbClr val="009999">
                <a:tint val="23500"/>
                <a:satMod val="160000"/>
              </a:srgbClr>
            </a:gs>
          </a:gsLst>
          <a:lin ang="2400000" scaled="0"/>
        </a:gradFill>
        <a:ln>
          <a:noFill/>
        </a:ln>
        <a:effectLst>
          <a:outerShdw blurRad="50800" dist="50800" dir="5400000" sx="1000" sy="1000" algn="ctr" rotWithShape="0">
            <a:srgbClr val="FF0000">
              <a:alpha val="97000"/>
            </a:srgbClr>
          </a:outerShdw>
        </a:effectLst>
      </c:spPr>
    </c:plotArea>
    <c:plotVisOnly val="1"/>
    <c:dispBlanksAs val="gap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  <a:effectLst>
      <a:outerShdw dir="2760000" sx="111000" sy="111000" algn="ctr" rotWithShape="0">
        <a:srgbClr val="000000">
          <a:alpha val="42000"/>
        </a:srgbClr>
      </a:outerShdw>
    </a:effectLst>
  </c:sp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0.28846</cdr:x>
      <cdr:y>0.01493</cdr:y>
    </cdr:from>
    <cdr:to>
      <cdr:x>0.55769</cdr:x>
      <cdr:y>0.1194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0" y="76199"/>
          <a:ext cx="2133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0.52885</cdr:x>
      <cdr:y>0.04478</cdr:y>
    </cdr:from>
    <cdr:to>
      <cdr:x>0.64423</cdr:x>
      <cdr:y>0.22388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91000" y="2285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0.57692</cdr:x>
      <cdr:y>0.02985</cdr:y>
    </cdr:from>
    <cdr:to>
      <cdr:x>0.58654</cdr:x>
      <cdr:y>0.04478</cdr:y>
    </cdr:to>
    <cdr:sp macro="" textlink="">
      <cdr:nvSpPr>
        <cdr:cNvPr id="4" name="TextBox 3"/>
        <cdr:cNvSpPr txBox="1"/>
      </cdr:nvSpPr>
      <cdr:spPr>
        <a:xfrm xmlns:a="http://schemas.openxmlformats.org/drawingml/2006/main" flipH="1">
          <a:off x="4572000" y="152399"/>
          <a:ext cx="76200" cy="76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0.16346</cdr:x>
      <cdr:y>0.01493</cdr:y>
    </cdr:from>
    <cdr:to>
      <cdr:x>0.63353</cdr:x>
      <cdr:y>0.07396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95400" y="76199"/>
          <a:ext cx="3725223" cy="30141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0.87037</cdr:x>
      <cdr:y>0.25254</cdr:y>
    </cdr:from>
    <cdr:to>
      <cdr:x>1</cdr:x>
      <cdr:y>0.45458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62800" y="1143000"/>
          <a:ext cx="10668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ВВП</a:t>
          </a:r>
        </a:p>
        <a:p xmlns:a="http://schemas.openxmlformats.org/drawingml/2006/main">
          <a:r>
            <a:rPr lang="ru-RU" dirty="0" smtClean="0"/>
            <a:t>Армении</a:t>
          </a:r>
        </a:p>
        <a:p xmlns:a="http://schemas.openxmlformats.org/drawingml/2006/main">
          <a:r>
            <a:rPr lang="ru-RU" sz="1100" dirty="0" smtClean="0"/>
            <a:t>Млн.дол.США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3472D-393D-45F2-9405-7B1F3C3D57F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8DC43-5828-4680-8BE9-97050F92E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8DC43-5828-4680-8BE9-97050F92ED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2BA8A-543E-449B-ACCD-EFAAAF0DA1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E3B59-4B71-477A-80DE-22DA692A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pPr algn="l"/>
            <a:r>
              <a:rPr lang="ru-RU" dirty="0" smtClean="0"/>
              <a:t>Экономика </a:t>
            </a:r>
            <a:r>
              <a:rPr lang="ru-RU" dirty="0"/>
              <a:t>Армении: </a:t>
            </a:r>
            <a:r>
              <a:rPr lang="ru-RU" dirty="0" smtClean="0"/>
              <a:t>   проблемы </a:t>
            </a:r>
            <a:r>
              <a:rPr lang="ru-RU" dirty="0"/>
              <a:t>и прогнозы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800600"/>
            <a:ext cx="5943600" cy="14478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ru-RU" dirty="0" smtClean="0"/>
              <a:t>                         Ваагн Хачатурян</a:t>
            </a:r>
          </a:p>
          <a:p>
            <a:pPr algn="l"/>
            <a:r>
              <a:rPr lang="ru-RU" dirty="0" smtClean="0"/>
              <a:t>                         Ереван 09.11.2015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Валовой обьем внешнего пассажирооборота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8534399" cy="4953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sz="3200" i="1" dirty="0" smtClean="0"/>
              <a:t>Налогово-Бюджетные  показатели </a:t>
            </a:r>
            <a:br>
              <a:rPr lang="ru-RU" sz="3200" i="1" dirty="0" smtClean="0"/>
            </a:br>
            <a:r>
              <a:rPr lang="en-US" sz="3200" i="1" dirty="0" smtClean="0"/>
              <a:t>2014-2016</a:t>
            </a:r>
            <a:r>
              <a:rPr lang="ru-RU" sz="3200" i="1" dirty="0" smtClean="0"/>
              <a:t>гг.</a:t>
            </a:r>
            <a:endParaRPr lang="en-US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05800" y="6477000"/>
            <a:ext cx="838200" cy="381000"/>
          </a:xfrm>
        </p:spPr>
        <p:txBody>
          <a:bodyPr/>
          <a:lstStyle/>
          <a:p>
            <a:pPr>
              <a:defRPr/>
            </a:pPr>
            <a:fld id="{5AADB37B-9057-4208-9AEC-5D35741449C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219200"/>
          <a:ext cx="8686800" cy="5410205"/>
        </p:xfrm>
        <a:graphic>
          <a:graphicData uri="http://schemas.openxmlformats.org/drawingml/2006/table">
            <a:tbl>
              <a:tblPr/>
              <a:tblGrid>
                <a:gridCol w="5444609"/>
                <a:gridCol w="1156111"/>
                <a:gridCol w="992258"/>
                <a:gridCol w="55796"/>
                <a:gridCol w="1038026"/>
              </a:tblGrid>
              <a:tr h="4130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2014г.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2015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г.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2016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г.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проект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113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406265" algn="l"/>
                        </a:tabLs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А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Млрд. драм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Доходы. всего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1,094.1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305" algn="l"/>
                        </a:tabLs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1,1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91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.5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4305" algn="l"/>
                        </a:tabLs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1,183.0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Times New Roman"/>
                        </a:rPr>
                        <a:t> т.ч.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-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Внутренные доходы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1,079.6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1,1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65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6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1,152.8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Из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них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` 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-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доходы и гос.пошлина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1,049.0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1,13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8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7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1,129.0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Расходы, всего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</a:t>
                      </a: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 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1,187.4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1,</a:t>
                      </a:r>
                      <a:r>
                        <a:rPr lang="hy-AM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305</a:t>
                      </a: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.6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1,373,7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Times New Roman"/>
                        </a:rPr>
                        <a:t>Из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Times New Roman"/>
                        </a:rPr>
                        <a:t> них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-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Текущие расходы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1,068.7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1,196.4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1,244.4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1294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Операции с нефинансовыми активами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118.7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109.2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129.3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3.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Дефицит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93.3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 114.1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190.7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Б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Выраженный в процентах от ВВП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Доходы. всего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22.59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24.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48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21.74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Из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них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` 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-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Внутренные доходы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22.29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 23.</a:t>
                      </a:r>
                      <a:r>
                        <a:rPr lang="ru-RU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95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21.18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Из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них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` 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-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доходы и гос.пошлина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21.66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2</a:t>
                      </a:r>
                      <a:r>
                        <a:rPr lang="ru-RU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3</a:t>
                      </a: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.</a:t>
                      </a:r>
                      <a:r>
                        <a:rPr lang="ru-RU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39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20.74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Расходы, всего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24.52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26.82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25.24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Times New Roman"/>
                        </a:rPr>
                        <a:t> т.ч.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2060"/>
                        </a:solidFill>
                        <a:latin typeface="GHEA Grapalat"/>
                        <a:ea typeface="Times New Roman"/>
                        <a:cs typeface="GHEA Grapalat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-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Текущие расходы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 </a:t>
                      </a: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  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22.07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24.58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22.86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42468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Операции с нефинансовыми активами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2.45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2.24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2.38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3.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Дефицит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1.92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 2.34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3.5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ВВП</a:t>
                      </a: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՝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номинальный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млрд. драм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)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        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4,843.2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4,867.5</a:t>
                      </a:r>
                      <a:endParaRPr lang="en-US" sz="12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GHEA Grapalat"/>
                          <a:ea typeface="Times New Roman"/>
                          <a:cs typeface="GHEA Grapalat"/>
                        </a:rPr>
                        <a:t>5,442.8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90" marR="8290" marT="82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801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848600" cy="12954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800" dirty="0" smtClean="0">
                <a:solidFill>
                  <a:srgbClr val="002060"/>
                </a:solidFill>
                <a:effectLst/>
              </a:rPr>
              <a:t>Доходы государственых бюд</a:t>
            </a:r>
            <a:r>
              <a:rPr lang="ru-RU" sz="2800" dirty="0" smtClean="0"/>
              <a:t>жетов </a:t>
            </a:r>
            <a:r>
              <a:rPr lang="en-US" sz="2800" dirty="0" smtClean="0">
                <a:solidFill>
                  <a:srgbClr val="002060"/>
                </a:solidFill>
              </a:rPr>
              <a:t>2009-2016</a:t>
            </a:r>
            <a:r>
              <a:rPr lang="ru-RU" sz="2800" dirty="0" smtClean="0">
                <a:solidFill>
                  <a:srgbClr val="002060"/>
                </a:solidFill>
              </a:rPr>
              <a:t>гг</a:t>
            </a:r>
            <a:r>
              <a:rPr lang="en-US" sz="2800" dirty="0" smtClean="0">
                <a:solidFill>
                  <a:srgbClr val="002060"/>
                </a:solidFill>
              </a:rPr>
              <a:t>. 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по сравнению с</a:t>
            </a:r>
            <a:r>
              <a:rPr lang="en-US" sz="2800" dirty="0" smtClean="0">
                <a:solidFill>
                  <a:srgbClr val="002060"/>
                </a:solidFill>
                <a:effectLst/>
              </a:rPr>
              <a:t> 2008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годом</a:t>
            </a:r>
            <a:r>
              <a:rPr lang="en-US" sz="2800" dirty="0" smtClean="0">
                <a:solidFill>
                  <a:srgbClr val="002060"/>
                </a:solidFill>
                <a:effectLst/>
              </a:rPr>
              <a:t>(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учтена инфляция</a:t>
            </a:r>
            <a:r>
              <a:rPr lang="en-US" sz="2800" dirty="0" smtClean="0">
                <a:solidFill>
                  <a:srgbClr val="002060"/>
                </a:solidFill>
                <a:effectLst/>
              </a:rPr>
              <a:t>)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CA52D-426E-4D88-A7C3-C12CA9F2E721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1447800"/>
          <a:ext cx="8305800" cy="4943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848600" cy="1524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y-AM" sz="2800" b="1" u="sng" dirty="0" smtClean="0"/>
              <a:t/>
            </a:r>
            <a:br>
              <a:rPr lang="hy-AM" sz="2800" b="1" u="sng" dirty="0" smtClean="0"/>
            </a:br>
            <a:r>
              <a:rPr lang="ru-RU" sz="3100" u="sng" dirty="0" smtClean="0"/>
              <a:t> Размеры вклада  отдельных отраслей экономики и прогнозируемого темпа роста реального ВВП </a:t>
            </a:r>
            <a:r>
              <a:rPr lang="hy-AM" sz="3100" dirty="0" smtClean="0">
                <a:effectLst/>
              </a:rPr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AADE2D-076C-4A1B-83B0-33A9BB17191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/>
            <a:endParaRPr lang="en-US"/>
          </a:p>
        </p:txBody>
      </p:sp>
      <p:graphicFrame>
        <p:nvGraphicFramePr>
          <p:cNvPr id="7" name="Chart 3"/>
          <p:cNvGraphicFramePr>
            <a:graphicFrameLocks/>
          </p:cNvGraphicFramePr>
          <p:nvPr/>
        </p:nvGraphicFramePr>
        <p:xfrm>
          <a:off x="457200" y="1752600"/>
          <a:ext cx="8305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0" y="3133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y-AM" sz="3600" i="1" dirty="0" smtClean="0"/>
              <a:t/>
            </a:r>
            <a:br>
              <a:rPr lang="hy-AM" sz="3600" i="1" dirty="0" smtClean="0"/>
            </a:br>
            <a:r>
              <a:rPr lang="ru-RU" sz="4000" i="1" dirty="0" smtClean="0"/>
              <a:t>Государственный Долг РА</a:t>
            </a:r>
            <a:r>
              <a:rPr lang="it-IT" sz="4000" dirty="0" smtClean="0"/>
              <a:t> 2014-2016 </a:t>
            </a:r>
            <a:r>
              <a:rPr lang="ru-RU" sz="4000" dirty="0" smtClean="0"/>
              <a:t>гг.</a:t>
            </a:r>
            <a:r>
              <a:rPr lang="it-IT" sz="4000" dirty="0" smtClean="0"/>
              <a:t> (</a:t>
            </a:r>
            <a:r>
              <a:rPr lang="ru-RU" sz="4000" dirty="0" smtClean="0"/>
              <a:t>млн.дол.США</a:t>
            </a:r>
            <a:r>
              <a:rPr lang="en-US" sz="4000" dirty="0" smtClean="0"/>
              <a:t>)</a:t>
            </a:r>
            <a:r>
              <a:rPr lang="it-IT" sz="40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E0E56-9AAF-4D97-8BE5-006D202E0192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752600"/>
          <a:ext cx="8458200" cy="4724401"/>
        </p:xfrm>
        <a:graphic>
          <a:graphicData uri="http://schemas.openxmlformats.org/drawingml/2006/table">
            <a:tbl>
              <a:tblPr/>
              <a:tblGrid>
                <a:gridCol w="4070208"/>
                <a:gridCol w="1567140"/>
                <a:gridCol w="1567140"/>
                <a:gridCol w="1253712"/>
              </a:tblGrid>
              <a:tr h="49676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2014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Sylfaen"/>
                        </a:rPr>
                        <a:t>թ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2015թ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2016թ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93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ожидание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46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Госыдарственный долг- всего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4,441.5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5,122.0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5,565.0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46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В т.ч.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`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Sylfaen"/>
                        <a:ea typeface="Times New Roman"/>
                        <a:cs typeface="GHEA Grapala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Sylfaen"/>
                        <a:ea typeface="Times New Roman"/>
                        <a:cs typeface="GHEA Grapala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Sylfaen"/>
                        <a:ea typeface="Times New Roman"/>
                        <a:cs typeface="GHEA Grapala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46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Внешный долг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3,785.2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4,489.0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4,818.0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46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Из них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`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Долг ЦБ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440.0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518.0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553.0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46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Внутренный долг</a:t>
                      </a:r>
                      <a:endParaRPr lang="en-US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656.3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633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Sylfaen"/>
                          <a:ea typeface="Times New Roman"/>
                          <a:cs typeface="GHEA Grapalat"/>
                        </a:rPr>
                        <a:t>747.0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305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dirty="0" smtClean="0">
                <a:effectLst/>
              </a:rPr>
              <a:t> </a:t>
            </a:r>
            <a:r>
              <a:rPr lang="ru-RU" sz="3200" i="1" dirty="0" smtClean="0"/>
              <a:t>Государственный Долг РА</a:t>
            </a:r>
            <a:r>
              <a:rPr lang="it-IT" sz="3200" dirty="0" smtClean="0"/>
              <a:t> (</a:t>
            </a:r>
            <a:r>
              <a:rPr lang="ru-RU" sz="3200" dirty="0" smtClean="0"/>
              <a:t>млн.дол.США</a:t>
            </a:r>
            <a:r>
              <a:rPr lang="en-US" sz="3200" dirty="0" smtClean="0"/>
              <a:t>)</a:t>
            </a:r>
            <a:r>
              <a:rPr lang="hy-AM" sz="3200" dirty="0" smtClean="0">
                <a:effectLst/>
              </a:rPr>
              <a:t> </a:t>
            </a:r>
            <a:r>
              <a:rPr lang="ru-RU" sz="3200" dirty="0" smtClean="0">
                <a:effectLst/>
              </a:rPr>
              <a:t>на конец года</a:t>
            </a:r>
            <a:r>
              <a:rPr lang="en-US" sz="3200" dirty="0" smtClean="0">
                <a:effectLst/>
              </a:rPr>
              <a:t> </a:t>
            </a:r>
            <a:r>
              <a:rPr lang="hy-AM" sz="3200" dirty="0" smtClean="0">
                <a:effectLst/>
              </a:rPr>
              <a:t> </a:t>
            </a:r>
            <a:r>
              <a:rPr lang="en-US" sz="3200" dirty="0" smtClean="0">
                <a:effectLst/>
              </a:rPr>
              <a:t>2008-2016</a:t>
            </a:r>
            <a:r>
              <a:rPr lang="ru-RU" sz="3200" dirty="0" smtClean="0">
                <a:effectLst/>
              </a:rPr>
              <a:t>гг</a:t>
            </a:r>
            <a:r>
              <a:rPr lang="hy-AM" sz="3200" dirty="0" smtClean="0">
                <a:effectLst/>
              </a:rPr>
              <a:t>.</a:t>
            </a:r>
            <a:endParaRPr lang="en-US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1577D-EA6A-4884-971D-D5D67F00EE03}" type="slidenum">
              <a:rPr lang="en-US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295401"/>
          <a:ext cx="7924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813"/>
            <a:ext cx="8153400" cy="117475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just" eaLnBrk="1" hangingPunct="1">
              <a:defRPr/>
            </a:pPr>
            <a:r>
              <a:rPr lang="hy-AM" sz="3200" b="1" dirty="0" smtClean="0"/>
              <a:t/>
            </a:r>
            <a:br>
              <a:rPr lang="hy-AM" sz="3200" b="1" dirty="0" smtClean="0"/>
            </a:br>
            <a:r>
              <a:rPr lang="ru-RU" sz="3600" b="1" dirty="0" smtClean="0"/>
              <a:t>Основные макроэкономические показатели</a:t>
            </a:r>
            <a:r>
              <a:rPr lang="hy-AM" sz="3600" b="1" dirty="0" smtClean="0">
                <a:effectLst/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ECBB9-C5BB-4925-B7C5-ADCD5AB2C798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752600"/>
          <a:ext cx="8087273" cy="4710272"/>
        </p:xfrm>
        <a:graphic>
          <a:graphicData uri="http://schemas.openxmlformats.org/drawingml/2006/table">
            <a:tbl>
              <a:tblPr/>
              <a:tblGrid>
                <a:gridCol w="3886200"/>
                <a:gridCol w="914400"/>
                <a:gridCol w="762000"/>
                <a:gridCol w="762000"/>
                <a:gridCol w="838200"/>
                <a:gridCol w="924473"/>
              </a:tblGrid>
              <a:tr h="51760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Sylfaen"/>
                        </a:rPr>
                        <a:t>2012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Sylfaen"/>
                        </a:rPr>
                        <a:t>2013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Sylfaen"/>
                        </a:rPr>
                        <a:t>2014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Sylfaen"/>
                        </a:rPr>
                        <a:t>2015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600">
                          <a:latin typeface="Sylfaen"/>
                          <a:ea typeface="Times New Roman"/>
                          <a:cs typeface="Sylfaen"/>
                        </a:rPr>
                        <a:t>2016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24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Sylfaen"/>
                          <a:ea typeface="Times New Roman"/>
                          <a:cs typeface="Tahoma"/>
                        </a:rPr>
                        <a:t>факт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Tahoma"/>
                        </a:rPr>
                        <a:t>.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Sylfae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1760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Номинальный ВВП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, </a:t>
                      </a: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млрд.драм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4266.5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4555.6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4843.2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5122.4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5442.8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1760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Реальный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ВВП, индекс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107.2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103.3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103.5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102.5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102.2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1760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Дефлятор ВВП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98.8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103.4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102.7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103.2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104.0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1760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Инфляция 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hy-AM" sz="1600" dirty="0">
                          <a:latin typeface="Sylfaen"/>
                          <a:ea typeface="Times New Roman"/>
                          <a:cs typeface="Sylfaen"/>
                        </a:rPr>
                        <a:t>(</a:t>
                      </a:r>
                      <a:r>
                        <a:rPr lang="en-US" sz="1600" dirty="0" smtClean="0">
                          <a:latin typeface="Sylfaen"/>
                          <a:ea typeface="Times New Roman"/>
                          <a:cs typeface="Sylfaen"/>
                        </a:rPr>
                        <a:t>12-</a:t>
                      </a: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месячная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) </a:t>
                      </a:r>
                      <a:r>
                        <a:rPr lang="hy-AM" sz="1600" dirty="0">
                          <a:latin typeface="Sylfaen"/>
                          <a:ea typeface="Times New Roman"/>
                          <a:cs typeface="Sylfaen"/>
                        </a:rPr>
                        <a:t>%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3.2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5.6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Sylfaen"/>
                          <a:ea typeface="Times New Roman"/>
                          <a:cs typeface="Times New Roman"/>
                        </a:rPr>
                        <a:t>4.6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3.0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352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Инфляция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 (</a:t>
                      </a: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средняя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,</a:t>
                      </a:r>
                      <a:r>
                        <a:rPr lang="ru-RU" sz="1600" dirty="0" smtClean="0">
                          <a:latin typeface="Sylfaen"/>
                          <a:ea typeface="Times New Roman"/>
                          <a:cs typeface="Sylfaen"/>
                        </a:rPr>
                        <a:t> по сравнению с аналогичным периодом прошлого года.</a:t>
                      </a:r>
                      <a:r>
                        <a:rPr lang="hy-AM" sz="1600" dirty="0" smtClean="0">
                          <a:latin typeface="Sylfaen"/>
                          <a:ea typeface="Times New Roman"/>
                          <a:cs typeface="Sylfaen"/>
                        </a:rPr>
                        <a:t>) </a:t>
                      </a:r>
                      <a:r>
                        <a:rPr lang="hy-AM" sz="1600" dirty="0">
                          <a:latin typeface="Sylfaen"/>
                          <a:ea typeface="Times New Roman"/>
                          <a:cs typeface="Sylfaen"/>
                        </a:rPr>
                        <a:t>%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2.6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5.8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3.0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4.3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Sylfaen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901" marR="679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1D798-DCB7-4AE5-9A69-8A9D6E103FB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2192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 eaLnBrk="1" hangingPunct="1"/>
            <a:r>
              <a:rPr lang="ru-RU" sz="3600" dirty="0" smtClean="0">
                <a:solidFill>
                  <a:srgbClr val="002060"/>
                </a:solidFill>
                <a:effectLst/>
              </a:rPr>
              <a:t>ВВП Армении</a:t>
            </a:r>
            <a:r>
              <a:rPr lang="en-US" sz="3600" dirty="0" smtClean="0">
                <a:solidFill>
                  <a:srgbClr val="002060"/>
                </a:solidFill>
                <a:effectLst/>
              </a:rPr>
              <a:t> 2008-2016</a:t>
            </a:r>
            <a:r>
              <a:rPr lang="ru-RU" sz="3600" dirty="0" smtClean="0">
                <a:solidFill>
                  <a:srgbClr val="002060"/>
                </a:solidFill>
                <a:effectLst/>
              </a:rPr>
              <a:t>гг;</a:t>
            </a:r>
            <a:r>
              <a:rPr lang="hy-AM" sz="3600" dirty="0" smtClean="0">
                <a:solidFill>
                  <a:srgbClr val="002060"/>
                </a:solidFill>
                <a:effectLst/>
              </a:rPr>
              <a:t/>
            </a:r>
            <a:br>
              <a:rPr lang="hy-AM" sz="3600" dirty="0" smtClean="0">
                <a:solidFill>
                  <a:srgbClr val="002060"/>
                </a:solidFill>
                <a:effectLst/>
              </a:rPr>
            </a:br>
            <a:r>
              <a:rPr lang="en-US" sz="3600" dirty="0" smtClean="0">
                <a:solidFill>
                  <a:srgbClr val="002060"/>
                </a:solidFill>
                <a:effectLst/>
              </a:rPr>
              <a:t>(</a:t>
            </a:r>
            <a:r>
              <a:rPr lang="ru-RU" sz="3600" dirty="0" smtClean="0">
                <a:solidFill>
                  <a:srgbClr val="002060"/>
                </a:solidFill>
                <a:effectLst/>
              </a:rPr>
              <a:t>млн.дол.США</a:t>
            </a:r>
            <a:r>
              <a:rPr lang="en-US" sz="3600" dirty="0" smtClean="0">
                <a:solidFill>
                  <a:srgbClr val="002060"/>
                </a:solidFill>
                <a:effectLst/>
              </a:rPr>
              <a:t>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0668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y-AM" sz="2800" b="1" dirty="0" smtClean="0"/>
              <a:t/>
            </a:r>
            <a:br>
              <a:rPr lang="hy-AM" sz="2800" b="1" dirty="0" smtClean="0"/>
            </a:br>
            <a:r>
              <a:rPr lang="ru-RU" sz="3200" b="1" dirty="0" smtClean="0"/>
              <a:t>Основные макроэкономические показатели</a:t>
            </a:r>
            <a:r>
              <a:rPr lang="hy-AM" sz="3200" b="1" dirty="0" smtClean="0"/>
              <a:t> 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05800" y="6553200"/>
            <a:ext cx="838200" cy="304799"/>
          </a:xfrm>
        </p:spPr>
        <p:txBody>
          <a:bodyPr/>
          <a:lstStyle/>
          <a:p>
            <a:pPr>
              <a:defRPr/>
            </a:pPr>
            <a:fld id="{82A75C8A-E527-4708-B5C7-7E6BCF54B26C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599" y="1143001"/>
          <a:ext cx="8763001" cy="5264487"/>
        </p:xfrm>
        <a:graphic>
          <a:graphicData uri="http://schemas.openxmlformats.org/drawingml/2006/table">
            <a:tbl>
              <a:tblPr/>
              <a:tblGrid>
                <a:gridCol w="4442401"/>
                <a:gridCol w="901597"/>
                <a:gridCol w="899831"/>
                <a:gridCol w="864474"/>
                <a:gridCol w="804368"/>
                <a:gridCol w="850330"/>
              </a:tblGrid>
              <a:tr h="31157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Показатели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՝  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Внешный сектор</a:t>
                      </a:r>
                      <a:r>
                        <a:rPr lang="hy-AM" sz="1800" i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Sylfaen"/>
                        </a:rPr>
                        <a:t>2012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Sylfaen"/>
                        </a:rPr>
                        <a:t>2013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Sylfaen"/>
                        </a:rPr>
                        <a:t>2014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Sylfaen"/>
                        </a:rPr>
                        <a:t>2015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400">
                          <a:latin typeface="Sylfaen"/>
                          <a:ea typeface="Times New Roman"/>
                          <a:cs typeface="Sylfaen"/>
                        </a:rPr>
                        <a:t>2016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9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Tahoma"/>
                        </a:rPr>
                        <a:t>факт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Tahoma"/>
                        </a:rPr>
                        <a:t>.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Tahoma"/>
                        </a:rPr>
                        <a:t>факт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Tahoma"/>
                        </a:rPr>
                        <a:t>.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Tahoma"/>
                        </a:rPr>
                        <a:t>факт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Tahoma"/>
                        </a:rPr>
                        <a:t>.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4298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Импорт товаров и услуг,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млн.дол США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5131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5365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5468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4634.3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4693.0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99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Times New Roman"/>
                        </a:rPr>
                        <a:t>Экспорт</a:t>
                      </a:r>
                      <a:r>
                        <a:rPr lang="ru-RU" sz="1400" baseline="0" dirty="0" smtClean="0">
                          <a:latin typeface="Sylfae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товаров и услуг,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млн.дол США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1516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1636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1698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1621.7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1643.5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15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Импорт товаров ,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млн.дол США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3628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3728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3754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3005.8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3081.0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15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Рост</a:t>
                      </a:r>
                      <a:r>
                        <a:rPr lang="ru-RU" sz="1400" baseline="0" dirty="0" smtClean="0">
                          <a:latin typeface="Sylfaen"/>
                          <a:ea typeface="Times New Roman"/>
                          <a:cs typeface="Sylfaen"/>
                        </a:rPr>
                        <a:t>  экспорта товаров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, </a:t>
                      </a:r>
                      <a:r>
                        <a:rPr lang="hy-AM" sz="1400" dirty="0">
                          <a:latin typeface="Sylfaen"/>
                          <a:ea typeface="Times New Roman"/>
                          <a:cs typeface="Sylfaen"/>
                        </a:rPr>
                        <a:t>%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5.9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7.9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3.8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-4.5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15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Рост импорта товаров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, </a:t>
                      </a:r>
                      <a:r>
                        <a:rPr lang="hy-AM" sz="1400" dirty="0">
                          <a:latin typeface="Sylfaen"/>
                          <a:ea typeface="Times New Roman"/>
                          <a:cs typeface="Sylfaen"/>
                        </a:rPr>
                        <a:t>%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2.4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2.8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0.7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-19.9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2.5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15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Текущий счет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, 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млн.дол США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-1058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-845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-849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-620.0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-667.0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408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u="sng" dirty="0" smtClean="0">
                          <a:latin typeface="Sylfaen"/>
                          <a:ea typeface="Times New Roman"/>
                          <a:cs typeface="Sylfaen"/>
                        </a:rPr>
                        <a:t> Процент в отношении ВВП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y-AM" sz="1400" dirty="0">
                        <a:highlight>
                          <a:srgbClr val="FFFF00"/>
                        </a:highlight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99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Товары и услуги, баланс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-20.8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-19.9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-18.5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-13.3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-13.8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99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Times New Roman"/>
                        </a:rPr>
                        <a:t>Экспорт</a:t>
                      </a:r>
                      <a:r>
                        <a:rPr lang="ru-RU" sz="1400" baseline="0" dirty="0" smtClean="0">
                          <a:latin typeface="Sylfae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товаров и услуг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27.5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28.4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28.5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30.4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30.1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99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Импорт товаров и услуг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48.3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48.2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47.0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43.7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44.0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15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Times New Roman"/>
                        </a:rPr>
                        <a:t>Торговый</a:t>
                      </a:r>
                      <a:r>
                        <a:rPr lang="ru-RU" sz="1400" baseline="0" dirty="0" smtClean="0">
                          <a:latin typeface="Sylfaen"/>
                          <a:ea typeface="Times New Roman"/>
                          <a:cs typeface="Times New Roman"/>
                        </a:rPr>
                        <a:t> баланс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-19.9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-18.8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-17.7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-13.0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-13.5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4049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Текущый</a:t>
                      </a:r>
                      <a:r>
                        <a:rPr lang="ru-RU" sz="1400" baseline="0" dirty="0" smtClean="0">
                          <a:latin typeface="Sylfaen"/>
                          <a:ea typeface="Times New Roman"/>
                          <a:cs typeface="Sylfaen"/>
                        </a:rPr>
                        <a:t> счет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(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включая официальные трансферы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-10.0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-7.6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-7.3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-5.8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-6.2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15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Покритие</a:t>
                      </a:r>
                      <a:r>
                        <a:rPr lang="ru-RU" sz="1400" baseline="0" dirty="0" smtClean="0">
                          <a:latin typeface="Sylfaen"/>
                          <a:ea typeface="Times New Roman"/>
                          <a:cs typeface="Sylfaen"/>
                        </a:rPr>
                        <a:t> импорта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 (</a:t>
                      </a:r>
                      <a:r>
                        <a:rPr lang="ru-RU" sz="1400" dirty="0" smtClean="0">
                          <a:latin typeface="Sylfaen"/>
                          <a:ea typeface="Times New Roman"/>
                          <a:cs typeface="Sylfaen"/>
                        </a:rPr>
                        <a:t>месяцы</a:t>
                      </a:r>
                      <a:r>
                        <a:rPr lang="hy-AM" sz="1400" dirty="0" smtClean="0">
                          <a:latin typeface="Sylfaen"/>
                          <a:ea typeface="Times New Roman"/>
                          <a:cs typeface="Sylfaen"/>
                        </a:rPr>
                        <a:t>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4.2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5.0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3.3 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Times New Roman"/>
                          <a:cs typeface="Times New Roman"/>
                        </a:rPr>
                        <a:t>5.1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Times New Roman"/>
                          <a:cs typeface="Times New Roman"/>
                        </a:rPr>
                        <a:t>5.3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515</Words>
  <Application>Microsoft Office PowerPoint</Application>
  <PresentationFormat>On-screen Show (4:3)</PresentationFormat>
  <Paragraphs>251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Экономика Армении:    проблемы и прогнозы</vt:lpstr>
      <vt:lpstr>Налогово-Бюджетные  показатели  2014-2016гг.</vt:lpstr>
      <vt:lpstr>Доходы государственых бюджетов 2009-2016гг.  по сравнению с 2008годом(учтена инфляция)</vt:lpstr>
      <vt:lpstr>  Размеры вклада  отдельных отраслей экономики и прогнозируемого темпа роста реального ВВП   </vt:lpstr>
      <vt:lpstr> Государственный Долг РА 2014-2016 гг. (млн.дол.США)  </vt:lpstr>
      <vt:lpstr> Государственный Долг РА (млн.дол.США) на конец года  2008-2016гг.</vt:lpstr>
      <vt:lpstr> Основные макроэкономические показатели   </vt:lpstr>
      <vt:lpstr>ВВП Армении 2008-2016гг; (млн.дол.США)</vt:lpstr>
      <vt:lpstr> Основные макроэкономические показатели   </vt:lpstr>
      <vt:lpstr>Валовой обьем внешнего пассажирооборота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Экономика Армении: проблемы и прогнозы</dc:title>
  <dc:creator>Docs</dc:creator>
  <cp:lastModifiedBy>Docs</cp:lastModifiedBy>
  <cp:revision>29</cp:revision>
  <dcterms:created xsi:type="dcterms:W3CDTF">2015-11-08T00:07:06Z</dcterms:created>
  <dcterms:modified xsi:type="dcterms:W3CDTF">2015-11-09T06:30:36Z</dcterms:modified>
</cp:coreProperties>
</file>